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gif" ContentType="image/gif"/>
  <Default Extension="png" ContentType="image/png"/>
  <Default Extension="wmf" ContentType="image/x-wmf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58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c4d4e0-a8f1-48bc-8656-ee6b803ec7ac}">
          <p14:sldIdLst>
            <p14:sldId id="256"/>
            <p14:sldId id="258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90"/>
            <p14:sldId id="286"/>
          </p14:sldIdLst>
        </p14:section>
        <p14:section name="无标题节" id="{2845452e-74ff-480f-a2ea-dea87ab07cd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0">
          <a:gsLst>
            <a:gs pos="0">
              <a:schemeClr val="bg1">
                <a:alpha val="85000"/>
                <a:lumMod val="49000"/>
                <a:lumOff val="51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bg1">
                <a:alpha val="85000"/>
                <a:lumMod val="49000"/>
                <a:lumOff val="51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8.xml"/><Relationship Id="rId2" Type="http://schemas.openxmlformats.org/officeDocument/2006/relationships/image" Target="../media/image1.jpeg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3.xml"/><Relationship Id="rId1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9.xml"/><Relationship Id="rId2" Type="http://schemas.microsoft.com/office/2007/relationships/hdphoto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1.xml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33.xml"/><Relationship Id="rId3" Type="http://schemas.openxmlformats.org/officeDocument/2006/relationships/image" Target="../media/image17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3655" y="-360045"/>
            <a:ext cx="9144000" cy="272732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南海南海</a:t>
            </a:r>
            <a:endParaRPr lang="zh-CN" alt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p>
            <a:pPr algn="r"/>
            <a:endParaRPr lang="zh-CN" altLang="en-US"/>
          </a:p>
          <a:p>
            <a:pPr algn="r"/>
            <a:endParaRPr lang="zh-CN" altLang="en-US"/>
          </a:p>
          <a:p>
            <a:pPr algn="r">
              <a:lnSpc>
                <a:spcPct val="150000"/>
              </a:lnSpc>
            </a:pPr>
            <a:endParaRPr lang="zh-CN" altLang="en-US" sz="8000"/>
          </a:p>
          <a:p>
            <a:pPr algn="r"/>
            <a:endParaRPr lang="zh-CN" altLang="en-US" sz="8000"/>
          </a:p>
        </p:txBody>
      </p:sp>
      <p:pic>
        <p:nvPicPr>
          <p:cNvPr id="7" name="图片 6" descr="南海地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55" y="2817495"/>
            <a:ext cx="7408545" cy="298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blinds dir="vert"/>
      </p:transition>
    </mc:Choice>
    <mc:Fallback>
      <p:transition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3600"/>
              <a:t>南海争端的原因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2040"/>
          </a:xfrm>
        </p:spPr>
        <p:txBody>
          <a:bodyPr/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、国际地位和联盟的斗争需要和本国政治需要。比如菲律宾本国经济不利，总统拿外交强势来掩饰国内问题，还有就是菲律宾为美国出头骚扰中国，然后把美带进区域事务。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、经济斗争需要。国际地位和经济地位是相连的，美国为首的经济体需要通过地域事务地位来争取经济地位的主动。每次国际事务的背后都有中国经济利益的交接。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、资源也很重要。比起前两点资源重要性要低，有美国在背后的撑腰，这些国家便有了防弹衣随意侵占中方领土。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、这些国家误认为中国着重于发展经济，一直以来都是和平解决。用我的一句话就是能不杀就不杀，敌人的敌人便是朋友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5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、他们都是为了迎合美国的战略转移，帮助老美围剿中国。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 descr="1539237137919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58140" y="92710"/>
            <a:ext cx="11800840" cy="6584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介入但不陷入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是美国对南海问题的一贯态度 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67740" y="1808480"/>
            <a:ext cx="10515600" cy="4351338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黄岩岛事件发生后，美国国务院呼吁对峙双方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冷静克制、避免动武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便再无下文。海军陆战队太平洋司令蒂森的一番话，被外界认为是美国迄今在黄岩岛问题上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最强硬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的表态。但这并没有让菲律宾觉得美国有军事介入的可能。就当前来说，维持南海的局势稳定，符合美国的最大利益。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美国重返亚太的布局刚刚开始，如果在这个时候就跟中国摊牌，那么接下来的战略设计以及布局就无法进行。而且，美国在很多国际问题上需要中方的合作，美国是把中国视为经济复苏的引擎，所以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斗而不破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”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</a:rPr>
              <a:t>是最符合美国利益的南海对策。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美国 三 不 建 议</a:t>
            </a:r>
            <a:endParaRPr lang="zh-CN" altLang="en-US"/>
          </a:p>
        </p:txBody>
      </p:sp>
      <p:pic>
        <p:nvPicPr>
          <p:cNvPr id="7" name="图片占位符 6" descr="b8aeed9902c818ef0e351f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212205" y="1723390"/>
            <a:ext cx="4572000" cy="33832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、各方不再夺取岛礁与设立前哨站。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、不改变南海的地形地貌。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、不采取针对他国的单边行动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i="1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美国在南海问题中扮演的角色</a:t>
            </a:r>
            <a:endParaRPr lang="zh-CN" altLang="en-US" sz="2800" i="1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p>
            <a:pPr lvl="0" algn="l">
              <a:lnSpc>
                <a:spcPct val="230000"/>
              </a:lnSpc>
            </a:pP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美国主要是起到一个推动局势升级的作用，在南海局势较为平静之时，美国借助菲律宾、越南等国家挑动中国在南海的主权问题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;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然而，在南海局势高度紧张之际，美国却呼吁对峙双方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“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冷静克制，避免动武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”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graphicFrame>
        <p:nvGraphicFramePr>
          <p:cNvPr id="8" name="内容占位符 7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743066" y="2792730"/>
          <a:ext cx="4610735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610735" imgH="444500" progId="Package">
                  <p:embed/>
                </p:oleObj>
              </mc:Choice>
              <mc:Fallback>
                <p:oleObj name="" r:id="rId1" imgW="4610735" imgH="444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43066" y="2792730"/>
                        <a:ext cx="4610735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450"/>
          </a:xfrm>
        </p:spPr>
        <p:txBody>
          <a:bodyPr/>
          <a:p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uFillTx/>
              </a:rPr>
              <a:t>日本事件</a:t>
            </a:r>
            <a:endParaRPr lang="zh-CN" altLang="en-US" b="1" i="1">
              <a:solidFill>
                <a:schemeClr val="accent1">
                  <a:lumMod val="75000"/>
                </a:schemeClr>
              </a:solidFill>
              <a:uFillTx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98575"/>
            <a:ext cx="10515600" cy="5449570"/>
          </a:xfrm>
        </p:spPr>
        <p:txBody>
          <a:bodyPr>
            <a:normAutofit/>
          </a:bodyPr>
          <a:p>
            <a:pPr algn="l">
              <a:lnSpc>
                <a:spcPct val="100000"/>
              </a:lnSpc>
            </a:pPr>
            <a:r>
              <a:rPr lang="en-US" altLang="zh-CN" sz="2000"/>
              <a:t>1997</a:t>
            </a:r>
            <a:r>
              <a:rPr lang="zh-CN" altLang="en-US" sz="2000"/>
              <a:t>年                  新修订《日美防卫合作指针》提出了</a:t>
            </a:r>
            <a:r>
              <a:rPr lang="en-US" altLang="zh-CN" sz="2000"/>
              <a:t>“</a:t>
            </a:r>
            <a:r>
              <a:rPr lang="zh-CN" altLang="en-US" sz="2000"/>
              <a:t>周边事态</a:t>
            </a:r>
            <a:r>
              <a:rPr lang="en-US" altLang="zh-CN" sz="2000"/>
              <a:t>”</a:t>
            </a:r>
            <a:r>
              <a:rPr lang="zh-CN" altLang="en-US" sz="2000"/>
              <a:t>概念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2001</a:t>
            </a:r>
            <a:r>
              <a:rPr lang="zh-CN" altLang="en-US" sz="2000"/>
              <a:t>年底              日本大型巡逻舰正式驶入东南亚海域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2002</a:t>
            </a:r>
            <a:r>
              <a:rPr lang="zh-CN" altLang="en-US" sz="2000"/>
              <a:t>年底              日本首次突破</a:t>
            </a:r>
            <a:r>
              <a:rPr lang="en-US" altLang="zh-CN" sz="2000"/>
              <a:t>“</a:t>
            </a:r>
            <a:r>
              <a:rPr lang="zh-CN" altLang="en-US" sz="2000"/>
              <a:t>专守防卫</a:t>
            </a:r>
            <a:r>
              <a:rPr lang="en-US" altLang="zh-CN" sz="2000"/>
              <a:t>”</a:t>
            </a:r>
            <a:r>
              <a:rPr lang="zh-CN" altLang="en-US" sz="2000"/>
              <a:t>的政策限制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2003</a:t>
            </a:r>
            <a:r>
              <a:rPr lang="zh-CN" altLang="en-US" sz="2000"/>
              <a:t>年</a:t>
            </a:r>
            <a:r>
              <a:rPr lang="en-US" altLang="zh-CN" sz="2000"/>
              <a:t>6</a:t>
            </a:r>
            <a:r>
              <a:rPr lang="zh-CN" altLang="en-US" sz="2000"/>
              <a:t>月            日本通过《武力攻击事态法》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2005</a:t>
            </a:r>
            <a:r>
              <a:rPr lang="zh-CN" altLang="en-US" sz="2000"/>
              <a:t>年</a:t>
            </a:r>
            <a:r>
              <a:rPr lang="en-US" altLang="zh-CN" sz="2000"/>
              <a:t>10</a:t>
            </a:r>
            <a:r>
              <a:rPr lang="zh-CN" altLang="en-US" sz="2000"/>
              <a:t>月          在美国要求下，日本自卫队将防范范围扩展到马六甲海峡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2009</a:t>
            </a:r>
            <a:r>
              <a:rPr lang="zh-CN" altLang="en-US" sz="2000"/>
              <a:t>年</a:t>
            </a:r>
            <a:r>
              <a:rPr lang="en-US" altLang="zh-CN" sz="2000"/>
              <a:t>2</a:t>
            </a:r>
            <a:r>
              <a:rPr lang="zh-CN" altLang="en-US" sz="2000"/>
              <a:t>月            日本鼓动菲、越、马来西亚来共同对抗中国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2009</a:t>
            </a:r>
            <a:r>
              <a:rPr lang="zh-CN" altLang="en-US" sz="2000"/>
              <a:t>年</a:t>
            </a:r>
            <a:r>
              <a:rPr lang="en-US" altLang="zh-CN" sz="2000"/>
              <a:t>6</a:t>
            </a:r>
            <a:r>
              <a:rPr lang="zh-CN" altLang="en-US" sz="2000"/>
              <a:t>月            日本正式拿到可</a:t>
            </a:r>
            <a:r>
              <a:rPr lang="en-US" altLang="zh-CN" sz="2000"/>
              <a:t>”</a:t>
            </a:r>
            <a:r>
              <a:rPr lang="zh-CN" altLang="en-US" sz="2000"/>
              <a:t>随时出海</a:t>
            </a:r>
            <a:r>
              <a:rPr lang="en-US" altLang="zh-CN" sz="2000"/>
              <a:t>“</a:t>
            </a:r>
            <a:r>
              <a:rPr lang="zh-CN" altLang="en-US" sz="2000"/>
              <a:t>的通行证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2010</a:t>
            </a:r>
            <a:r>
              <a:rPr lang="zh-CN" altLang="en-US" sz="2000"/>
              <a:t>年</a:t>
            </a:r>
            <a:r>
              <a:rPr lang="en-US" altLang="zh-CN" sz="2000"/>
              <a:t>3</a:t>
            </a:r>
            <a:r>
              <a:rPr lang="zh-CN" altLang="en-US" sz="2000"/>
              <a:t>月            日本军事专家野口裕之发表文章提出</a:t>
            </a:r>
            <a:r>
              <a:rPr lang="en-US" altLang="zh-CN" sz="2000"/>
              <a:t>“</a:t>
            </a:r>
            <a:r>
              <a:rPr lang="zh-CN" altLang="en-US" sz="2000"/>
              <a:t>南中国海正在变成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zh-CN" altLang="en-US" sz="2000"/>
              <a:t>                             中国的内海</a:t>
            </a:r>
            <a:r>
              <a:rPr lang="en-US" altLang="zh-CN" sz="2000"/>
              <a:t>”</a:t>
            </a:r>
            <a:r>
              <a:rPr lang="zh-CN" altLang="en-US" sz="2000"/>
              <a:t>的舆论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2010</a:t>
            </a:r>
            <a:r>
              <a:rPr lang="zh-CN" altLang="en-US" sz="2000"/>
              <a:t>年 </a:t>
            </a:r>
            <a:r>
              <a:rPr lang="en-US" altLang="zh-CN" sz="2000"/>
              <a:t>6</a:t>
            </a:r>
            <a:r>
              <a:rPr lang="zh-CN" altLang="en-US" sz="2000"/>
              <a:t>月</a:t>
            </a:r>
            <a:r>
              <a:rPr lang="en-US" altLang="zh-CN" sz="2000"/>
              <a:t>14</a:t>
            </a:r>
            <a:r>
              <a:rPr lang="zh-CN" altLang="en-US" sz="2000"/>
              <a:t>日    美日在中国南海举行联合人道主义救援演习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2010</a:t>
            </a:r>
            <a:r>
              <a:rPr lang="zh-CN" altLang="en-US" sz="2000"/>
              <a:t>年</a:t>
            </a:r>
            <a:r>
              <a:rPr lang="en-US" altLang="zh-CN" sz="2000"/>
              <a:t>7</a:t>
            </a:r>
            <a:r>
              <a:rPr lang="zh-CN" altLang="en-US" sz="2000"/>
              <a:t>月</a:t>
            </a:r>
            <a:r>
              <a:rPr lang="en-US" altLang="zh-CN" sz="2000"/>
              <a:t>24</a:t>
            </a:r>
            <a:r>
              <a:rPr lang="zh-CN" altLang="en-US" sz="2000"/>
              <a:t>日     日本外相冈田与越南副总理兼外长范家谦举行会谈</a:t>
            </a:r>
            <a:endParaRPr lang="zh-CN" altLang="en-US" sz="2000"/>
          </a:p>
          <a:p>
            <a:pPr algn="l">
              <a:lnSpc>
                <a:spcPct val="100000"/>
              </a:lnSpc>
            </a:pPr>
            <a:r>
              <a:rPr lang="en-US" altLang="zh-CN" sz="2000"/>
              <a:t>2010</a:t>
            </a:r>
            <a:r>
              <a:rPr lang="zh-CN" altLang="en-US" sz="2000"/>
              <a:t>年</a:t>
            </a:r>
            <a:r>
              <a:rPr lang="en-US" altLang="zh-CN" sz="2000"/>
              <a:t>7</a:t>
            </a:r>
            <a:r>
              <a:rPr lang="zh-CN" altLang="en-US" sz="2000"/>
              <a:t>月</a:t>
            </a:r>
            <a:r>
              <a:rPr lang="en-US" altLang="zh-CN" sz="2000"/>
              <a:t>27</a:t>
            </a:r>
            <a:r>
              <a:rPr lang="zh-CN" altLang="en-US" sz="2000"/>
              <a:t>日     日本表示美、日应介入南海问题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+mj-ea"/>
              </a:rPr>
              <a:t>日本对南海问题的态度</a:t>
            </a:r>
            <a:endParaRPr lang="zh-CN" altLang="en-US"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21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未来日本海洋战略的重点在东海和太平洋的扩张，但出于其自身航道安全，以及牵制中国力量、遏制中国海权发展和争夺与中国东海谈判的主动权等多重因素考虑，日本将继续联美拉越，在南海问题上扮演搅混水和趁火打劫的角色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 descr="日本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0170" y="2371090"/>
            <a:ext cx="5242560" cy="34601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94945" y="456565"/>
            <a:ext cx="5858510" cy="555879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217285" y="457200"/>
            <a:ext cx="5181600" cy="5558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47700" y="275590"/>
            <a:ext cx="6307455" cy="1325880"/>
          </a:xfrm>
        </p:spPr>
        <p:txBody>
          <a:bodyPr anchor="ctr" anchorCtr="0"/>
          <a:p>
            <a:pPr algn="l">
              <a:lnSpc>
                <a:spcPct val="130000"/>
              </a:lnSpc>
            </a:pPr>
            <a:r>
              <a:rPr lang="zh-CN" altLang="en-US" sz="4000"/>
              <a:t>印度问题</a:t>
            </a:r>
            <a:endParaRPr lang="zh-CN" altLang="en-US" sz="400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47700" y="1825625"/>
            <a:ext cx="9077960" cy="3789680"/>
          </a:xfrm>
        </p:spPr>
        <p:txBody>
          <a:bodyPr/>
          <a:p>
            <a:pPr>
              <a:lnSpc>
                <a:spcPct val="160000"/>
              </a:lnSpc>
            </a:pPr>
            <a:r>
              <a:rPr lang="zh-CN" altLang="en-US"/>
              <a:t>印度，是不会放弃这个打压中国的好机会的，几十年来，中国和印度的边境线</a:t>
            </a:r>
            <a:endParaRPr lang="zh-CN" altLang="en-US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/>
              <a:t>一直模糊不清，并且常常伴有大大小小的边境流血冲突，印度也许会以南藏地区</a:t>
            </a:r>
            <a:endParaRPr lang="zh-CN" altLang="en-US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/>
              <a:t>的归属权问题来对中国进行军事和政治的双施压，也就是说，印度会迫使中国以</a:t>
            </a:r>
            <a:endParaRPr lang="zh-CN" altLang="en-US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/>
              <a:t>南藏地区为代价来换取印度对中国的政治支持</a:t>
            </a:r>
            <a:endParaRPr lang="zh-CN" altLang="en-US"/>
          </a:p>
          <a:p>
            <a:pPr marL="0" indent="0">
              <a:lnSpc>
                <a:spcPct val="160000"/>
              </a:lnSpc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</a:t>
            </a:r>
            <a:r>
              <a:rPr lang="en-US" altLang="zh-CN" sz="4400"/>
              <a:t> </a:t>
            </a:r>
            <a:r>
              <a:rPr lang="zh-CN" altLang="en-US" sz="4400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</a:rPr>
              <a:t>在中国看来</a:t>
            </a:r>
            <a:endParaRPr lang="zh-CN" altLang="en-US" sz="4400">
              <a:solidFill>
                <a:srgbClr val="FF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2615" y="1835785"/>
            <a:ext cx="9097010" cy="4474210"/>
          </a:xfrm>
        </p:spPr>
        <p:txBody>
          <a:bodyPr>
            <a:normAutofit fontScale="90000"/>
          </a:bodyPr>
          <a:p>
            <a:pPr>
              <a:lnSpc>
                <a:spcPct val="250000"/>
              </a:lnSpc>
            </a:pPr>
            <a:r>
              <a:rPr lang="zh-CN" altLang="en-US" sz="1800"/>
              <a:t>近年来南海局势在美国等国家的插手下也变得更加复杂与紧张。虽然美国表示在南海问题上不选边站，保持中立态度，但它的言行是相互矛盾的，在南海问题上正做着</a:t>
            </a:r>
            <a:r>
              <a:rPr lang="en-US" altLang="zh-CN" sz="1800"/>
              <a:t>“</a:t>
            </a:r>
            <a:r>
              <a:rPr lang="zh-CN" altLang="en-US" sz="1800"/>
              <a:t>危险者游戏</a:t>
            </a:r>
            <a:r>
              <a:rPr lang="en-US" altLang="zh-CN" sz="1800"/>
              <a:t>”</a:t>
            </a:r>
            <a:endParaRPr lang="en-US" altLang="zh-CN" sz="1800"/>
          </a:p>
          <a:p>
            <a:pPr>
              <a:lnSpc>
                <a:spcPct val="250000"/>
              </a:lnSpc>
            </a:pPr>
            <a:r>
              <a:rPr lang="zh-CN" altLang="en-US" sz="1800"/>
              <a:t>面对美国的插脚，中方一直保持着克制的行动，但目前中泰高铁项目通过，中方还把在五座</a:t>
            </a:r>
            <a:endParaRPr lang="zh-CN" altLang="en-US" sz="1800"/>
          </a:p>
          <a:p>
            <a:pPr>
              <a:lnSpc>
                <a:spcPct val="250000"/>
              </a:lnSpc>
            </a:pPr>
            <a:r>
              <a:rPr lang="zh-CN" altLang="en-US" sz="1800"/>
              <a:t>岛礁上建设灯塔的计划解释为出于地区公益。这一重量级行动，说明中方想进一步把美国军事实力挤出这个地盘。</a:t>
            </a:r>
            <a:endParaRPr lang="en-US" altLang="zh-CN" sz="1800"/>
          </a:p>
        </p:txBody>
      </p:sp>
      <p:sp>
        <p:nvSpPr>
          <p:cNvPr id="160" name=" 160"/>
          <p:cNvSpPr/>
          <p:nvPr/>
        </p:nvSpPr>
        <p:spPr>
          <a:xfrm>
            <a:off x="-77470" y="70485"/>
            <a:ext cx="1139190" cy="141287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4800">
                <a:latin typeface="新宋体" panose="02010609030101010101" charset="-122"/>
                <a:ea typeface="新宋体" panose="02010609030101010101" charset="-122"/>
              </a:rPr>
              <a:t>南海</a:t>
            </a:r>
            <a:endParaRPr lang="zh-CN" altLang="en-US" sz="4800"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67555"/>
          </a:xfrm>
        </p:spPr>
        <p:txBody>
          <a:bodyPr/>
          <a:p>
            <a:pPr algn="l">
              <a:lnSpc>
                <a:spcPct val="180000"/>
              </a:lnSpc>
            </a:pP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南海又叫南中国海，是中国最大的外海，南海的面积约为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350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万平方千米，约等于我国渤海总面积的三倍，仅次于南太平洋的海、黄海和东山湖珊瑚海和印度洋的阿拉伯海，居世界第三位。南海的平均深度是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1212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米，最深处有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5567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米。</a:t>
            </a:r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zh-CN" altLang="en-US">
                <a:sym typeface="+mn-ea"/>
              </a:rPr>
              <a:t>但是，在南海</a:t>
            </a:r>
            <a:r>
              <a:rPr lang="en-US" altLang="zh-CN">
                <a:sym typeface="+mn-ea"/>
              </a:rPr>
              <a:t>50</a:t>
            </a:r>
            <a:r>
              <a:rPr lang="zh-CN" altLang="en-US">
                <a:sym typeface="+mn-ea"/>
              </a:rPr>
              <a:t>多个可以住人的小岛或者浅礁中，有一多半被越南占据，中国大陆仅有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个，最大的太平洋岛被台湾局控制，剩下的一小部分则被菲律宾、马来西亚、印度尼西亚等国占据。南海局势不明，对中国今后海洋生存空间埋下了不稳定因素。</a:t>
            </a:r>
            <a:endParaRPr lang="zh-CN" altLang="en-US"/>
          </a:p>
          <a:p>
            <a:pPr algn="l">
              <a:lnSpc>
                <a:spcPct val="170000"/>
              </a:lnSpc>
            </a:pP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>
              <a:lnSpc>
                <a:spcPct val="220000"/>
              </a:lnSpc>
            </a:pPr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220000"/>
              </a:lnSpc>
            </a:pPr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220000"/>
              </a:lnSpc>
            </a:pPr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 i="1">
                <a:solidFill>
                  <a:srgbClr val="FF0000"/>
                </a:solidFill>
                <a:uFillTx/>
              </a:rPr>
              <a:t>历史和法理上，南海是中国主权的一部分</a:t>
            </a:r>
            <a:endParaRPr lang="zh-CN" altLang="en-US" sz="3600" i="1">
              <a:solidFill>
                <a:srgbClr val="FF0000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solidFill>
                  <a:schemeClr val="accent4">
                    <a:lumMod val="75000"/>
                  </a:schemeClr>
                </a:solidFill>
                <a:uFillTx/>
              </a:rPr>
              <a:t> </a:t>
            </a:r>
            <a:r>
              <a:rPr lang="zh-CN" altLang="en-US" sz="2800">
                <a:solidFill>
                  <a:schemeClr val="accent4">
                    <a:lumMod val="75000"/>
                  </a:schemeClr>
                </a:solidFill>
                <a:uFillTx/>
              </a:rPr>
              <a:t>大量事实证明南沙群岛是中国最早发现经营的。</a:t>
            </a:r>
            <a:endParaRPr lang="zh-CN" altLang="en-US" sz="2800">
              <a:solidFill>
                <a:schemeClr val="accent4">
                  <a:lumMod val="75000"/>
                </a:schemeClr>
              </a:solidFill>
              <a:uFillTx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东汉杨孚的《异物志》中记录南海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涨海崎头，水浅而多磁石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。三国东吴将领康泰在《扶南传》提到南沙群岛，并对南沙群岛的形态做了各种描述。宋元清把南沙、南海称为千里石塘、万里长沙。旺大渊还著了《岛夷志略》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</a:rPr>
              <a:t>《元史》、《地理志》、中都记载了元代疆域包括了南沙群岛。对南沙群岛行驶管辖权。《元史》记载了元朝海军巡查南沙群岛。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olidFill>
                  <a:srgbClr val="FF0000"/>
                </a:solidFill>
                <a:uFillTx/>
                <a:latin typeface="等线" panose="02010600030101010101" charset="-122"/>
                <a:ea typeface="等线" panose="02010600030101010101" charset="-122"/>
              </a:rPr>
              <a:t>清代以来，中国政府对南沙群岛实施了持续有效行政管辖</a:t>
            </a:r>
            <a:endParaRPr lang="zh-CN" altLang="en-US" sz="2800">
              <a:solidFill>
                <a:srgbClr val="FF0000"/>
              </a:solidFill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457200" indent="-457200" algn="l">
              <a:lnSpc>
                <a:spcPct val="160000"/>
              </a:lnSpc>
              <a:buAutoNum type="arabicPeriod"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1935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1942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zh-CN" altLang="en-US"/>
              <a:t>，中华民国政府参谋部、内政部、外交部、海军部、教育部和蒙藏委员会共同组成了</a:t>
            </a:r>
            <a:r>
              <a:rPr lang="zh-CN" altLang="en-US" u="dbl">
                <a:solidFill>
                  <a:srgbClr val="FF0000"/>
                </a:solidFill>
                <a:uFillTx/>
              </a:rPr>
              <a:t>水路地图审查委员会   ，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审定了中国南海各岛屿名称，总共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132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个，分属西沙、中沙、南沙群岛管辖。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  <a:p>
            <a:pPr marL="457200" indent="-457200" algn="l">
              <a:lnSpc>
                <a:spcPct val="160000"/>
              </a:lnSpc>
              <a:buAutoNum type="arabicPeriod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l">
              <a:lnSpc>
                <a:spcPct val="160000"/>
              </a:lnSpc>
              <a:buAutoNum type="arabicPeriod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二战后，根据《波茨坦公告》和《雅尔塔协议》的精神，要求战败的日本无条件的归还所占中国一切领土及其主权，中华民国政府专门到南沙群岛举行了收回主权的仪式立了界碑以后。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1952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年日本政府专门发表声明。明确的放弃日本在台湾、澎湖列岛、西沙群岛、南沙群岛的一切主权和权力要求。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br>
              <a:rPr lang="zh-CN" altLang="en-US"/>
            </a:br>
            <a:r>
              <a:rPr lang="zh-CN" altLang="en-US" sz="4400">
                <a:solidFill>
                  <a:srgbClr val="FF0000"/>
                </a:solidFill>
                <a:uFillTx/>
              </a:rPr>
              <a:t>我国该如何面对？</a:t>
            </a:r>
            <a:br>
              <a:rPr lang="zh-CN" altLang="en-US" sz="4400">
                <a:solidFill>
                  <a:srgbClr val="FF0000"/>
                </a:solidFill>
                <a:uFillTx/>
              </a:rPr>
            </a:br>
            <a:endParaRPr lang="zh-CN" altLang="en-US" sz="4400">
              <a:solidFill>
                <a:srgbClr val="FF0000"/>
              </a:solidFill>
              <a:uFillTx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从经济和政治上来看，增强与南海</a:t>
            </a:r>
            <a:r>
              <a:rPr lang="en-US" altLang="zh-CN"/>
              <a:t> </a:t>
            </a:r>
            <a:r>
              <a:rPr lang="zh-CN" altLang="en-US"/>
              <a:t>周边各国的贸易往来。增大自身的辐射力度。</a:t>
            </a:r>
            <a:endParaRPr lang="zh-CN" altLang="en-US"/>
          </a:p>
          <a:p>
            <a:r>
              <a:rPr lang="zh-CN" altLang="en-US"/>
              <a:t>在行政方面，外交部宣城，中方在南海中国管辖海域实施休渔是管理措施，也是中方履行相关国际义务与责任的正当措施。</a:t>
            </a:r>
            <a:r>
              <a:rPr lang="en-US" altLang="zh-CN"/>
              <a:t>                                        </a:t>
            </a:r>
            <a:endParaRPr lang="en-US" altLang="zh-CN"/>
          </a:p>
          <a:p>
            <a:r>
              <a:rPr lang="en-US" altLang="zh-CN"/>
              <a:t>                                     </a:t>
            </a:r>
            <a:endParaRPr lang="en-US" altLang="zh-CN"/>
          </a:p>
          <a:p>
            <a:r>
              <a:rPr lang="en-US" altLang="zh-CN"/>
              <a:t>            </a:t>
            </a:r>
            <a:endParaRPr lang="zh-CN" altLang="en-US"/>
          </a:p>
        </p:txBody>
      </p:sp>
      <p:pic>
        <p:nvPicPr>
          <p:cNvPr id="8" name="内容占位符 7" descr="C:\Users\HP\Desktop\789.jpg789"/>
          <p:cNvPicPr>
            <a:picLocks noChangeAspect="1"/>
          </p:cNvPicPr>
          <p:nvPr>
            <p:ph sz="half" idx="2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6676390" y="1487805"/>
            <a:ext cx="4408170" cy="4506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0755" y="713673"/>
            <a:ext cx="4681654" cy="1428161"/>
          </a:xfrm>
        </p:spPr>
        <p:txBody>
          <a:bodyPr/>
          <a:p>
            <a:r>
              <a:rPr lang="zh-CN" altLang="en-US"/>
              <a:t>军事方面</a:t>
            </a:r>
            <a:endParaRPr lang="zh-CN" altLang="en-US"/>
          </a:p>
        </p:txBody>
      </p:sp>
      <p:pic>
        <p:nvPicPr>
          <p:cNvPr id="11" name="图片占位符 10" descr="范围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642610" y="1786890"/>
            <a:ext cx="5711825" cy="4614545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>
              <a:lnSpc>
                <a:spcPct val="200000"/>
              </a:lnSpc>
            </a:pPr>
            <a:r>
              <a:rPr lang="zh-CN" altLang="en-US"/>
              <a:t>在军事上稳步推进海军改革转型，以科技强军，加快武器发展，增强海军战斗力，同时还要增加军舰在南海的巡航次数，以此来显示我国的军事力量所在。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</a:t>
            </a:r>
            <a:r>
              <a:rPr lang="zh-CN" altLang="en-US"/>
              <a:t>法律方面</a:t>
            </a:r>
            <a:endParaRPr lang="zh-CN" altLang="en-US"/>
          </a:p>
        </p:txBody>
      </p:sp>
      <p:pic>
        <p:nvPicPr>
          <p:cNvPr id="5" name="图片占位符 4" descr="78900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381750" y="713740"/>
            <a:ext cx="4232910" cy="540385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>
              <a:lnSpc>
                <a:spcPct val="200000"/>
              </a:lnSpc>
            </a:pPr>
            <a:r>
              <a:rPr lang="zh-CN" altLang="en-US"/>
              <a:t>加强国内法的立法措施，依据《公约》等国际法来指导国内立法程序，以便日后进一步宣示对这些区域的领有权时有法可依，从而使中国在应对复杂的边界领土主权争端时做到有理有利有据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800"/>
              <a:t>对于南海问题，身为大学生的我们要如何维护国家利益呢</a:t>
            </a:r>
            <a:endParaRPr lang="zh-CN" altLang="en-US" sz="280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40000"/>
              </a:lnSpc>
            </a:pPr>
            <a:r>
              <a:rPr lang="en-US" altLang="zh-CN"/>
              <a:t>1</a:t>
            </a:r>
            <a:r>
              <a:rPr lang="zh-CN" altLang="en-US"/>
              <a:t>、了解和认识现阶段我国南海海域及南海诸岛争议情况。</a:t>
            </a:r>
            <a:endParaRPr lang="zh-CN" altLang="en-US"/>
          </a:p>
          <a:p>
            <a:pPr>
              <a:lnSpc>
                <a:spcPct val="140000"/>
              </a:lnSpc>
            </a:pPr>
            <a:endParaRPr lang="zh-CN" altLang="en-US"/>
          </a:p>
          <a:p>
            <a:pPr>
              <a:lnSpc>
                <a:spcPct val="140000"/>
              </a:lnSpc>
            </a:pPr>
            <a:r>
              <a:rPr lang="en-US" altLang="zh-CN"/>
              <a:t>2</a:t>
            </a:r>
            <a:r>
              <a:rPr lang="zh-CN" altLang="en-US"/>
              <a:t>、理性爱国，增强爱国主义精神。充分发挥当代好学生。</a:t>
            </a:r>
            <a:endParaRPr lang="zh-CN" altLang="en-US"/>
          </a:p>
          <a:p>
            <a:pPr>
              <a:lnSpc>
                <a:spcPct val="140000"/>
              </a:lnSpc>
            </a:pPr>
            <a:endParaRPr lang="en-US" altLang="zh-CN"/>
          </a:p>
          <a:p>
            <a:pPr>
              <a:lnSpc>
                <a:spcPct val="140000"/>
              </a:lnSpc>
            </a:pPr>
            <a:r>
              <a:rPr lang="en-US" altLang="zh-CN"/>
              <a:t>3</a:t>
            </a:r>
            <a:r>
              <a:rPr lang="zh-CN" altLang="en-US"/>
              <a:t>、以平常心看待南海争端问题是</a:t>
            </a:r>
            <a:r>
              <a:rPr lang="en-US" altLang="zh-CN"/>
              <a:t>“</a:t>
            </a:r>
            <a:r>
              <a:rPr lang="zh-CN" altLang="en-US"/>
              <a:t>长不熟的果子</a:t>
            </a:r>
            <a:r>
              <a:rPr lang="en-US" altLang="zh-CN"/>
              <a:t>”</a:t>
            </a:r>
            <a:r>
              <a:rPr lang="zh-CN" altLang="en-US"/>
              <a:t>它将长期存在，长期发酵。对待南海问题，要面对现实，从长计议。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哲学分析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首先先说下军事的使用。最直接的军事对抗一旦导致与南海周边任一个国家的海上战争，必引起连锁反应，中国将面对整个东盟的压力，如果域外势力暗中介入，会使局面更复杂，中国将劳神伤财于应对。国际的舆论、军力的持续投入及国内经贸所受的冲击，都是我国国民必须要承受的。若冲突一旦演变成持久战而无法了结，付出的代价将远超于未定的权益，我们的战争意志便会受到削弱，此时，我们将面临着尴尬的选择，升级或退出冲突，无论何种选择，都将违背国民的愿望。</a:t>
            </a:r>
            <a:endParaRPr lang="zh-CN" altLang="en-US"/>
          </a:p>
          <a:p>
            <a:r>
              <a:rPr lang="zh-CN" altLang="en-US"/>
              <a:t>因此，我认为中国现阶段不能再南海动武，因为我们还不够强大！办法只有 忍，在忍上十年二十年，发展自己，就如一位将军说的那样，发展到不受威胁。拖，拖到美国衰落到武力旁顾，说这些不代表消极的等，而是不断地壮大自己。忍，有时也是一代人或几代人的历史使命，忍。也是一种民族的大智慧，我们这一代人是需要忍的年代且要忍得住</a:t>
            </a:r>
            <a:endParaRPr lang="zh-CN" altLang="en-US"/>
          </a:p>
          <a:p>
            <a:r>
              <a:rPr lang="zh-CN" altLang="en-US"/>
              <a:t>南海的发展是前进性与曲折性的统一，前途是光明的，道路是曲折的，这也就要求我们既要对未来充满信心又要做好准备走曲折之路。</a:t>
            </a:r>
            <a:endParaRPr lang="zh-CN" altLang="en-US"/>
          </a:p>
        </p:txBody>
      </p:sp>
      <p:pic>
        <p:nvPicPr>
          <p:cNvPr id="5" name="000000000000">
            <a:hlinkClick r:id="" action="ppaction://media"/>
          </p:cNvPr>
          <p:cNvPicPr>
            <a:picLocks noChangeAspect="1"/>
          </p:cNvPicPr>
          <p:nvPr>
            <p:ph sz="half" idx="2"/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14715" y="375348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74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p>
            <a:pPr algn="ctr">
              <a:lnSpc>
                <a:spcPct val="550000"/>
              </a:lnSpc>
            </a:pPr>
            <a:endParaRPr lang="zh-CN" altLang="en-US"/>
          </a:p>
          <a:p>
            <a:pPr algn="ctr">
              <a:lnSpc>
                <a:spcPct val="550000"/>
              </a:lnSpc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6750" y="2849880"/>
            <a:ext cx="594106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isometricOffAxis1Right">
                <a:rot lat="600000" lon="19500000" rev="0"/>
              </a:camera>
              <a:lightRig rig="threePt" dir="t">
                <a:rot lat="0" lon="0" rev="0"/>
              </a:lightRig>
            </a:scene3d>
            <a:sp3d extrusionH="266700" contourW="12700">
              <a:extrusionClr>
                <a:srgbClr val="A7A7A6"/>
              </a:extrusionClr>
              <a:contourClr>
                <a:srgbClr val="BEBCB9"/>
              </a:contourClr>
            </a:sp3d>
          </a:bodyPr>
          <a:p>
            <a:pPr algn="ctr"/>
            <a:r>
              <a:rPr lang="en-US" altLang="zh-CN" sz="9600" b="1">
                <a:ln w="6600">
                  <a:prstDash val="solid"/>
                </a:ln>
                <a:solidFill>
                  <a:srgbClr val="FFFF00"/>
                </a:solidFill>
                <a:effectLst>
                  <a:outerShdw blurRad="63500" dist="342900" dir="720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</a:t>
            </a:r>
            <a:endParaRPr lang="en-US" altLang="zh-CN" sz="9600" b="1">
              <a:ln w="6600">
                <a:prstDash val="solid"/>
              </a:ln>
              <a:solidFill>
                <a:srgbClr val="FFFF00"/>
              </a:solidFill>
              <a:effectLst>
                <a:outerShdw blurRad="63500" dist="342900" dir="720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8095" y="258445"/>
            <a:ext cx="9895205" cy="1205230"/>
          </a:xfrm>
        </p:spPr>
        <p:txBody>
          <a:bodyPr/>
          <a:p>
            <a:pPr algn="ctr"/>
            <a:r>
              <a:rPr lang="zh-CN" altLang="en-US"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为什么其他国家对南海虎视眈眈？</a:t>
            </a:r>
            <a:endParaRPr lang="zh-CN" altLang="en-US"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4815" y="1695450"/>
            <a:ext cx="8456930" cy="4690110"/>
          </a:xfrm>
        </p:spPr>
        <p:txBody>
          <a:bodyPr/>
          <a:p>
            <a:pPr marL="0" indent="0">
              <a:buNone/>
            </a:pPr>
            <a:endParaRPr lang="zh-CN" altLang="en-US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charset="0"/>
            </a:endParaRPr>
          </a:p>
          <a:p>
            <a:pPr marL="0" indent="0">
              <a:buNone/>
            </a:pPr>
            <a:r>
              <a:rPr lang="zh-CN" altLang="en-US" sz="32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</a:t>
            </a:r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 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油气丰富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charset="0"/>
              </a:rPr>
              <a:t> 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被誉为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“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第二个波斯湾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”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charset="0"/>
            </a:endParaRPr>
          </a:p>
          <a:p>
            <a:pPr marL="0" indent="0">
              <a:buNone/>
            </a:pP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charset="0"/>
            </a:endParaRPr>
          </a:p>
          <a:p>
            <a:pPr marL="0" indent="0">
              <a:buNone/>
            </a:pPr>
            <a:r>
              <a:rPr lang="zh-CN" altLang="en-US" sz="32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 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资源丰富 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国家领土主权受重视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Wingdings" panose="05000000000000000000" charset="0"/>
            </a:endParaRPr>
          </a:p>
          <a:p>
            <a:pPr marL="0" indent="0">
              <a:buNone/>
            </a:pP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Wingdings" panose="05000000000000000000" charset="0"/>
            </a:endParaRPr>
          </a:p>
          <a:p>
            <a:pPr marL="0" indent="0">
              <a:buNone/>
            </a:pPr>
            <a:r>
              <a:rPr lang="zh-CN" altLang="en-US" sz="3200" b="1">
                <a:solidFill>
                  <a:schemeClr val="tx2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 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军事要塞 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大国全球利益的前沿阵地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Wingdings" panose="05000000000000000000" charset="0"/>
            </a:endParaRPr>
          </a:p>
          <a:p>
            <a:pPr marL="0" indent="0">
              <a:buNone/>
            </a:pP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Wingdings" panose="05000000000000000000" charset="0"/>
            </a:endParaRPr>
          </a:p>
          <a:p>
            <a:pPr marL="0" indent="0">
              <a:buNone/>
            </a:pPr>
            <a:r>
              <a:rPr lang="zh-CN" altLang="en-US" sz="3200" b="1">
                <a:solidFill>
                  <a:schemeClr val="tx2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 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渔业发达 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Wingdings" panose="05000000000000000000" charset="0"/>
              </a:rPr>
              <a:t>中国海洋渔业最大的热带渔场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Wingdings" panose="050000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</a:t>
            </a:r>
            <a:r>
              <a:rPr lang="zh-CN" altLang="en-US">
                <a:solidFill>
                  <a:srgbClr val="FFFF00"/>
                </a:solidFill>
              </a:rPr>
              <a:t>一   </a:t>
            </a:r>
            <a:r>
              <a:rPr lang="zh-CN" altLang="en-US">
                <a:solidFill>
                  <a:srgbClr val="FFFF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 </a:t>
            </a:r>
            <a:r>
              <a:rPr lang="zh-CN" altLang="en-US" sz="3600">
                <a:solidFill>
                  <a:srgbClr val="FFFF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油气丰富</a:t>
            </a:r>
            <a:endParaRPr lang="zh-CN" altLang="en-US" sz="3600">
              <a:solidFill>
                <a:srgbClr val="FFFF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7875270" cy="3295650"/>
          </a:xfrm>
        </p:spPr>
        <p:txBody>
          <a:bodyPr/>
          <a:p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  <a:sym typeface="Wingdings" panose="05000000000000000000" charset="0"/>
              </a:rPr>
              <a:t> </a:t>
            </a:r>
            <a:r>
              <a:rPr lang="zh-CN" altLang="en-US">
                <a:solidFill>
                  <a:srgbClr val="C00000"/>
                </a:solidFill>
                <a:sym typeface="Wingdings" panose="05000000000000000000" charset="0"/>
              </a:rPr>
              <a:t>石油  </a:t>
            </a:r>
            <a:endParaRPr lang="zh-CN" altLang="en-US">
              <a:solidFill>
                <a:srgbClr val="C00000"/>
              </a:solidFill>
              <a:sym typeface="Wingdings" panose="05000000000000000000" charset="0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南海石油潜力最大的地段是中国台湾和海南岛之间的大陆架一带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charset="0"/>
            </a:endParaRPr>
          </a:p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越南到加里曼丹岛之间已探明石油储量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50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吨截止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15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年底我国石油可采取资源为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47%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，预计未来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15--20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年内，我国石油储量仍处于高稳定增长期。大体保持目前的储量增长水平。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charset="0"/>
            </a:endParaRPr>
          </a:p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另外在我国南海还有丰富的天然气产量，国家近年发现得南堡油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charset="0"/>
            </a:endParaRPr>
          </a:p>
          <a:p>
            <a:pPr marL="0" indent="0" algn="l"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charset="0"/>
              </a:rPr>
              <a:t>可能会作为我国的战略储备油田。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40105" y="1259840"/>
            <a:ext cx="5157470" cy="130873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pPr algn="l"/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南海散步着大小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200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多个岛屿礁滩，像一颗颗珍珠镶嵌在湛蓝的海面上，热带自然风光十分绮丽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内容占位符 3" descr="南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0055" y="2673985"/>
            <a:ext cx="5655310" cy="345567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>
          <a:xfrm>
            <a:off x="6172200" y="1203325"/>
            <a:ext cx="5183505" cy="142113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海岸线众多曲折，港湾水道众多，有万吨级泊位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177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个。南海总面积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350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万平方千米，按国际海洋法我国管辖的有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210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万平方千米，这些岛屿对保卫蓝色海洋具有重要意义。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0" name="内容占位符 9" descr="南海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673985"/>
            <a:ext cx="5183505" cy="3455670"/>
          </a:xfrm>
          <a:prstGeom prst="rect">
            <a:avLst/>
          </a:prstGeom>
        </p:spPr>
      </p:pic>
      <p:sp>
        <p:nvSpPr>
          <p:cNvPr id="11" name="标题 10"/>
          <p:cNvSpPr/>
          <p:nvPr>
            <p:ph type="title"/>
          </p:nvPr>
        </p:nvSpPr>
        <p:spPr>
          <a:xfrm>
            <a:off x="840105" y="365125"/>
            <a:ext cx="10515600" cy="67691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+mj-ea"/>
              </a:rPr>
              <a:t>二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丰富资源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 军事要塞</a:t>
            </a:r>
            <a:endParaRPr lang="zh-CN" altLang="en-US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825625"/>
            <a:ext cx="10160635" cy="4030980"/>
          </a:xfrm>
        </p:spPr>
        <p:txBody>
          <a:bodyPr/>
          <a:p>
            <a:pPr marL="0" lvl="0" indent="0" algn="l">
              <a:lnSpc>
                <a:spcPct val="130000"/>
              </a:lnSpc>
              <a:buNone/>
            </a:pP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 要 的 航 空 通 道 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lvl="0" indent="0" algn="l">
              <a:lnSpc>
                <a:spcPct val="130000"/>
              </a:lnSpc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中、韩、日与东南亚、菲律宾与中南半岛往航线西欧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中东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远东航线连接巴黎、伦敦、法兰克福等西欧机场和远东新加坡、香港、北京、东京等机场。是世界最繁忙的航空航线，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lvl="0" indent="0" algn="l">
              <a:lnSpc>
                <a:spcPct val="130000"/>
              </a:lnSpc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南海空域是这条航线的重要通道。西欧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东南亚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澳新，远东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澳新的部分航线也要经过这里。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lus/>
      </p:transition>
    </mc:Choice>
    <mc:Fallback>
      <p:transition>
        <p:plu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696528"/>
            <a:ext cx="4681654" cy="1428161"/>
          </a:xfrm>
        </p:spPr>
        <p:txBody>
          <a:bodyPr/>
          <a:p>
            <a:pPr algn="ctr"/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海上交通咽喉要地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0000"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从地理位置来看，南海是沟通太平洋、印度洋、和连接亚洲、大洋洲的海上战略要道和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十字路口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北部通往东海和黄海；南部卡里马塔海峡通往瓜哇海。东北部有巴士海峡通往太平洋，西南侧的马六甲海峡联系印度洋是通往欧洲、非洲的要道。可以看出，南海是我国和其他东南亚南亚西亚及欧非洲等地区的主要海上通道。由此总结出南海事关我国的进出口贸易和能源运输安全，关系到我国经济持续发展的战略进程，外媒评价：谁占有了南海，谁就遏制住了中国的咽喉，而从地缘政治来看，谁控制了南海，谁就可以控制东南亚，从而控制整个西北太平洋和澳洲大陆。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占位符 3" descr="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003925" y="1690370"/>
            <a:ext cx="5152390" cy="385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>
              <a:lnSpc>
                <a:spcPct val="14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、</a:t>
            </a:r>
            <a:r>
              <a:rPr lang="zh-CN" altLang="en-US" sz="2800">
                <a:solidFill>
                  <a:srgbClr val="00B0F0"/>
                </a:solidFill>
                <a:latin typeface="新宋体" panose="02010609030101010101" charset="-122"/>
                <a:ea typeface="新宋体" panose="02010609030101010101" charset="-122"/>
              </a:rPr>
              <a:t>渔业发达</a:t>
            </a:r>
            <a:endParaRPr lang="zh-CN" altLang="en-US" sz="2800">
              <a:solidFill>
                <a:srgbClr val="00B0F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5" name="图片占位符 4" descr="南海鱼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642610" y="1273175"/>
            <a:ext cx="5175885" cy="428371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>
              <a:lnSpc>
                <a:spcPct val="200000"/>
              </a:lnSpc>
            </a:pPr>
            <a:r>
              <a:rPr lang="zh-CN" altLang="en-US"/>
              <a:t>南海是一个大渔场，盛产大黄鱼、小黄鱼、带鱼、墨鱼、海龟红鱼等。其中大黄鱼是重要的海产资源。这里的鱼类从不游外国海域，似乎恋着自己的家乡，有</a:t>
            </a:r>
            <a:r>
              <a:rPr lang="en-US" altLang="zh-CN"/>
              <a:t>“</a:t>
            </a:r>
            <a:r>
              <a:rPr lang="zh-CN" altLang="en-US"/>
              <a:t>中国家鱼</a:t>
            </a:r>
            <a:r>
              <a:rPr lang="en-US" altLang="zh-CN"/>
              <a:t>”</a:t>
            </a:r>
            <a:r>
              <a:rPr lang="zh-CN" altLang="en-US"/>
              <a:t>美称。</a:t>
            </a:r>
            <a:endParaRPr lang="zh-CN" altLang="en-US"/>
          </a:p>
          <a:p>
            <a:pPr>
              <a:lnSpc>
                <a:spcPct val="200000"/>
              </a:lnSpc>
            </a:pP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883285" y="102870"/>
            <a:ext cx="11153775" cy="2315845"/>
          </a:xfrm>
        </p:spPr>
        <p:txBody>
          <a:bodyPr vert="eaVert" anchor="t" anchorCtr="0">
            <a:normAutofit/>
          </a:bodyPr>
          <a:p>
            <a:r>
              <a:rPr lang="zh-CN" altLang="en-US" sz="3600" b="1" i="1">
                <a:solidFill>
                  <a:schemeClr val="accent2">
                    <a:lumMod val="50000"/>
                  </a:schemeClr>
                </a:solidFill>
                <a:uFillTx/>
              </a:rPr>
              <a:t>南海争端</a:t>
            </a:r>
            <a:endParaRPr lang="zh-CN" altLang="en-US" sz="3600" b="1" i="1">
              <a:solidFill>
                <a:schemeClr val="accent2">
                  <a:lumMod val="50000"/>
                </a:schemeClr>
              </a:solidFill>
              <a:uFillTx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524000" y="284480"/>
            <a:ext cx="9144000" cy="4973320"/>
          </a:xfrm>
        </p:spPr>
        <p:txBody>
          <a:bodyPr vert="eaVert">
            <a:normAutofit lnSpcReduction="10000"/>
          </a:bodyPr>
          <a:p>
            <a:pPr algn="ctr">
              <a:lnSpc>
                <a:spcPct val="330000"/>
              </a:lnSpc>
            </a:pPr>
            <a:r>
              <a:rPr lang="zh-CN" altLang="en-US"/>
              <a:t>美菲南沙两栖登陆演习 </a:t>
            </a:r>
            <a:r>
              <a:rPr lang="en-US" altLang="zh-CN"/>
              <a:t>2014</a:t>
            </a:r>
            <a:r>
              <a:rPr lang="zh-CN" altLang="en-US"/>
              <a:t>，</a:t>
            </a:r>
            <a:r>
              <a:rPr lang="en-US" altLang="zh-CN"/>
              <a:t> 9,18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越南南海中部附近实弹演习</a:t>
            </a:r>
            <a:r>
              <a:rPr lang="en-US" altLang="zh-CN"/>
              <a:t>2011,1</a:t>
            </a:r>
            <a:r>
              <a:rPr lang="zh-CN" altLang="en-US"/>
              <a:t>、</a:t>
            </a:r>
            <a:r>
              <a:rPr lang="en-US" altLang="zh-CN"/>
              <a:t>13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中关于南海问题严正交涉</a:t>
            </a:r>
            <a:r>
              <a:rPr lang="en-US" altLang="zh-CN"/>
              <a:t>2001</a:t>
            </a:r>
            <a:r>
              <a:rPr lang="zh-CN" altLang="en-US"/>
              <a:t>、</a:t>
            </a:r>
            <a:r>
              <a:rPr lang="en-US" altLang="zh-CN"/>
              <a:t>3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菲方驱逐中方巡逻船只。</a:t>
            </a:r>
            <a:r>
              <a:rPr lang="en-US" altLang="zh-CN"/>
              <a:t>2002</a:t>
            </a:r>
            <a:r>
              <a:rPr lang="zh-CN" altLang="en-US"/>
              <a:t>、</a:t>
            </a:r>
            <a:r>
              <a:rPr lang="en-US" altLang="zh-CN"/>
              <a:t>5</a:t>
            </a:r>
            <a:endParaRPr lang="zh-CN" altLang="en-US"/>
          </a:p>
          <a:p>
            <a:pPr algn="ctr">
              <a:lnSpc>
                <a:spcPct val="330000"/>
              </a:lnSpc>
            </a:pPr>
            <a:r>
              <a:rPr lang="zh-CN" altLang="en-US"/>
              <a:t>中方要求菲停止侵犯行径  </a:t>
            </a:r>
            <a:r>
              <a:rPr lang="en-US" altLang="zh-CN"/>
              <a:t>2000</a:t>
            </a:r>
            <a:r>
              <a:rPr lang="zh-CN" altLang="en-US"/>
              <a:t>、</a:t>
            </a:r>
            <a:r>
              <a:rPr lang="en-US" altLang="zh-CN"/>
              <a:t>5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美菲南沙军事演习  </a:t>
            </a:r>
            <a:r>
              <a:rPr lang="en-US" altLang="zh-CN"/>
              <a:t>1999</a:t>
            </a:r>
            <a:r>
              <a:rPr lang="zh-CN" altLang="en-US"/>
              <a:t>、</a:t>
            </a:r>
            <a:r>
              <a:rPr lang="en-US" altLang="zh-CN"/>
              <a:t>12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菲方禁止中方船只进入南沙 </a:t>
            </a:r>
            <a:r>
              <a:rPr lang="en-US" altLang="zh-CN"/>
              <a:t>1998</a:t>
            </a:r>
            <a:r>
              <a:rPr lang="zh-CN" altLang="en-US"/>
              <a:t>、</a:t>
            </a:r>
            <a:r>
              <a:rPr lang="en-US" altLang="zh-CN"/>
              <a:t>11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菲军方扣押</a:t>
            </a:r>
            <a:r>
              <a:rPr lang="en-US" altLang="zh-CN"/>
              <a:t>34</a:t>
            </a:r>
            <a:r>
              <a:rPr lang="zh-CN" altLang="en-US"/>
              <a:t>名中国渔民 </a:t>
            </a:r>
            <a:r>
              <a:rPr lang="en-US" altLang="zh-CN"/>
              <a:t>1997</a:t>
            </a:r>
            <a:r>
              <a:rPr lang="zh-CN" altLang="en-US"/>
              <a:t>、</a:t>
            </a:r>
            <a:r>
              <a:rPr lang="en-US" altLang="zh-CN"/>
              <a:t>10</a:t>
            </a:r>
            <a:r>
              <a:rPr lang="zh-CN" altLang="en-US"/>
              <a:t>、</a:t>
            </a:r>
            <a:r>
              <a:rPr lang="en-US" altLang="zh-CN"/>
              <a:t>05</a:t>
            </a:r>
            <a:endParaRPr lang="en-US" altLang="zh-CN"/>
          </a:p>
          <a:p>
            <a:pPr algn="ctr">
              <a:lnSpc>
                <a:spcPct val="330000"/>
              </a:lnSpc>
            </a:pPr>
            <a:r>
              <a:rPr lang="zh-CN" altLang="en-US"/>
              <a:t>中越西沙海战  </a:t>
            </a:r>
            <a:r>
              <a:rPr lang="en-US" altLang="zh-CN"/>
              <a:t>1974</a:t>
            </a:r>
            <a:r>
              <a:rPr lang="zh-CN" altLang="en-US"/>
              <a:t>、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19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7308_1"/>
  <p:tag name="KSO_WM_TAG_VERSION" val="1.0"/>
  <p:tag name="KSO_WM_TEMPLATE_INDEX" val="20187308"/>
  <p:tag name="KSO_WM_TEMPLATE_CATEGORY" val="custom"/>
  <p:tag name="KSO_WM_TEMPLATE_THUMBS_INDEX" val="1、2、3、6、8、10、11、12、15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Phoenix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4239</Words>
  <Application>WPS 演示</Application>
  <PresentationFormat>宽屏</PresentationFormat>
  <Paragraphs>176</Paragraphs>
  <Slides>27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黑体</vt:lpstr>
      <vt:lpstr>Calibri</vt:lpstr>
      <vt:lpstr>微软雅黑</vt:lpstr>
      <vt:lpstr>新宋体</vt:lpstr>
      <vt:lpstr>Wingdings</vt:lpstr>
      <vt:lpstr>楷体</vt:lpstr>
      <vt:lpstr>仿宋</vt:lpstr>
      <vt:lpstr>Arial Unicode MS</vt:lpstr>
      <vt:lpstr>等线 Light</vt:lpstr>
      <vt:lpstr>等线</vt:lpstr>
      <vt:lpstr>Office 主题</vt:lpstr>
      <vt:lpstr>1_Office 主题​​</vt:lpstr>
      <vt:lpstr>Equation.KSEE3</vt:lpstr>
      <vt:lpstr>Package</vt:lpstr>
      <vt:lpstr>南海南海</vt:lpstr>
      <vt:lpstr>南海</vt:lpstr>
      <vt:lpstr>为什么其他国家对南海虎视眈眈？</vt:lpstr>
      <vt:lpstr>   一    油气丰富</vt:lpstr>
      <vt:lpstr>二 丰富资源</vt:lpstr>
      <vt:lpstr>三 军事要塞</vt:lpstr>
      <vt:lpstr>2、海上交通咽喉要地</vt:lpstr>
      <vt:lpstr>3、渔业发达</vt:lpstr>
      <vt:lpstr>南海争端</vt:lpstr>
      <vt:lpstr>南海争端的原因</vt:lpstr>
      <vt:lpstr>PowerPoint 演示文稿</vt:lpstr>
      <vt:lpstr>“介入但不陷入”是美国对南海问题的一贯态度 </vt:lpstr>
      <vt:lpstr>美国 三 不 建 议</vt:lpstr>
      <vt:lpstr>美国在南海问题中扮演的角色</vt:lpstr>
      <vt:lpstr>日本事件</vt:lpstr>
      <vt:lpstr>日本对南海问题的态度</vt:lpstr>
      <vt:lpstr>PowerPoint 演示文稿</vt:lpstr>
      <vt:lpstr>印度问题</vt:lpstr>
      <vt:lpstr>     在中国看来</vt:lpstr>
      <vt:lpstr>历史和法理上，南海是中国主权的一部分</vt:lpstr>
      <vt:lpstr>清代以来，中国政府对南沙群岛实施了持续有效行政管辖</vt:lpstr>
      <vt:lpstr> 我国该如何面对？ </vt:lpstr>
      <vt:lpstr>军事方面</vt:lpstr>
      <vt:lpstr>  法律方面</vt:lpstr>
      <vt:lpstr>对于南海问题，身为大学生的我们要如何维护国家利益呢？</vt:lpstr>
      <vt:lpstr>哲学分析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初衷</cp:lastModifiedBy>
  <cp:revision>20</cp:revision>
  <dcterms:created xsi:type="dcterms:W3CDTF">2018-03-01T02:03:00Z</dcterms:created>
  <dcterms:modified xsi:type="dcterms:W3CDTF">2018-10-24T13:21:20Z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